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bf76c18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bf76c18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b6d0d99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b6d0d99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b6d0d99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b6d0d99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b6d0d99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b6d0d99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b6d0d99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b6d0d99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2d883b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2d883b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72d883b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72d883b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72d883b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672d883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72dfc5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72dfc5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b3e6da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b3e6da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bf76c18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bf76c18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bf76c1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bf76c1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72d883b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72d883b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b6d0d9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b6d0d9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b6d0d99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b6d0d99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bf76c1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bf76c1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/>
        </p:nvSpPr>
        <p:spPr>
          <a:xfrm>
            <a:off x="311700" y="2931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Group: DD08</a:t>
            </a:r>
            <a:endParaRPr sz="20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Rohan Pathak    15D070006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Mohak Sahu       15D070047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Suyash Bagad    15D070007</a:t>
            </a:r>
            <a:endParaRPr sz="180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3" name="Google Shape;113;p25"/>
          <p:cNvGrpSpPr/>
          <p:nvPr/>
        </p:nvGrpSpPr>
        <p:grpSpPr>
          <a:xfrm>
            <a:off x="262725" y="138625"/>
            <a:ext cx="8545088" cy="2379763"/>
            <a:chOff x="262725" y="138625"/>
            <a:chExt cx="8545088" cy="2379763"/>
          </a:xfrm>
        </p:grpSpPr>
        <p:sp>
          <p:nvSpPr>
            <p:cNvPr id="114" name="Google Shape;114;p25"/>
            <p:cNvSpPr txBox="1"/>
            <p:nvPr/>
          </p:nvSpPr>
          <p:spPr>
            <a:xfrm>
              <a:off x="262725" y="138625"/>
              <a:ext cx="85206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rgbClr val="66666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Smart-shoes for Physiotherapy Diagnostics</a:t>
              </a:r>
              <a:endParaRPr sz="28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5" name="Google Shape;115;p25"/>
            <p:cNvSpPr txBox="1"/>
            <p:nvPr/>
          </p:nvSpPr>
          <p:spPr>
            <a:xfrm>
              <a:off x="287213" y="733938"/>
              <a:ext cx="85206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800">
                  <a:solidFill>
                    <a:srgbClr val="FF6363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Electronic Design Lab, 2018</a:t>
              </a:r>
              <a:endParaRPr i="1" sz="1800">
                <a:solidFill>
                  <a:srgbClr val="FF636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116" name="Google Shape;116;p25"/>
            <p:cNvGrpSpPr/>
            <p:nvPr/>
          </p:nvGrpSpPr>
          <p:grpSpPr>
            <a:xfrm>
              <a:off x="4572000" y="-930650"/>
              <a:ext cx="0" cy="4715900"/>
              <a:chOff x="441800" y="226350"/>
              <a:chExt cx="0" cy="4715900"/>
            </a:xfrm>
          </p:grpSpPr>
          <p:cxnSp>
            <p:nvCxnSpPr>
              <p:cNvPr id="117" name="Google Shape;117;p25"/>
              <p:cNvCxnSpPr/>
              <p:nvPr/>
            </p:nvCxnSpPr>
            <p:spPr>
              <a:xfrm>
                <a:off x="441800" y="226350"/>
                <a:ext cx="0" cy="1197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636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25"/>
              <p:cNvCxnSpPr/>
              <p:nvPr/>
            </p:nvCxnSpPr>
            <p:spPr>
              <a:xfrm>
                <a:off x="441800" y="1423950"/>
                <a:ext cx="0" cy="1197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14FF6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25"/>
              <p:cNvCxnSpPr/>
              <p:nvPr/>
            </p:nvCxnSpPr>
            <p:spPr>
              <a:xfrm>
                <a:off x="441800" y="2547050"/>
                <a:ext cx="0" cy="1197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25"/>
              <p:cNvCxnSpPr/>
              <p:nvPr/>
            </p:nvCxnSpPr>
            <p:spPr>
              <a:xfrm>
                <a:off x="441800" y="3744650"/>
                <a:ext cx="0" cy="1197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1" name="Google Shape;121;p25"/>
            <p:cNvSpPr txBox="1"/>
            <p:nvPr/>
          </p:nvSpPr>
          <p:spPr>
            <a:xfrm>
              <a:off x="262725" y="1575750"/>
              <a:ext cx="85206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6666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Faculty Mentor: Prof. Siddharth Tallur</a:t>
              </a:r>
              <a:endParaRPr sz="17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2" name="Google Shape;122;p25"/>
            <p:cNvSpPr txBox="1"/>
            <p:nvPr/>
          </p:nvSpPr>
          <p:spPr>
            <a:xfrm>
              <a:off x="274975" y="1989188"/>
              <a:ext cx="85206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999999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Teaching Assistants: Dheeraj Kotagiri, Rahul Kumar</a:t>
              </a:r>
              <a:endParaRPr sz="17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3" name="Google Shape;123;p25"/>
          <p:cNvGrpSpPr/>
          <p:nvPr/>
        </p:nvGrpSpPr>
        <p:grpSpPr>
          <a:xfrm>
            <a:off x="4523025" y="2014200"/>
            <a:ext cx="0" cy="4715900"/>
            <a:chOff x="289400" y="226350"/>
            <a:chExt cx="0" cy="4715900"/>
          </a:xfrm>
        </p:grpSpPr>
        <p:cxnSp>
          <p:nvCxnSpPr>
            <p:cNvPr id="124" name="Google Shape;124;p25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5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5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5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4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253" name="Google Shape;253;p34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4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34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4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7" name="Google Shape;257;p34"/>
          <p:cNvGrpSpPr/>
          <p:nvPr/>
        </p:nvGrpSpPr>
        <p:grpSpPr>
          <a:xfrm>
            <a:off x="-2601150" y="164900"/>
            <a:ext cx="10970400" cy="2017400"/>
            <a:chOff x="-2601150" y="164900"/>
            <a:chExt cx="10970400" cy="2017400"/>
          </a:xfrm>
        </p:grpSpPr>
        <p:sp>
          <p:nvSpPr>
            <p:cNvPr id="258" name="Google Shape;258;p34"/>
            <p:cNvSpPr txBox="1"/>
            <p:nvPr/>
          </p:nvSpPr>
          <p:spPr>
            <a:xfrm>
              <a:off x="-2601150" y="164900"/>
              <a:ext cx="109704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2743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66666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Alternative Solution-</a:t>
              </a:r>
              <a:endParaRPr sz="2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457200" lvl="0" marL="2743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66666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Using Python for generating Pressure Map</a:t>
              </a:r>
              <a:endParaRPr sz="2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9" name="Google Shape;259;p34"/>
            <p:cNvSpPr txBox="1"/>
            <p:nvPr/>
          </p:nvSpPr>
          <p:spPr>
            <a:xfrm>
              <a:off x="465425" y="1006688"/>
              <a:ext cx="55050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Montserrat Light"/>
                <a:buChar char="●"/>
              </a:pPr>
              <a:r>
                <a:rPr i="1" lang="en-GB">
                  <a:latin typeface="Montserrat Light"/>
                  <a:ea typeface="Montserrat Light"/>
                  <a:cs typeface="Montserrat Light"/>
                  <a:sym typeface="Montserrat Light"/>
                </a:rPr>
                <a:t>We implemented the same in Python which takes around 2 to 3 sec to generate the Pressure Map</a:t>
              </a:r>
              <a:endParaRPr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60" name="Google Shape;260;p34"/>
            <p:cNvSpPr txBox="1"/>
            <p:nvPr/>
          </p:nvSpPr>
          <p:spPr>
            <a:xfrm>
              <a:off x="465425" y="1653100"/>
              <a:ext cx="53541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Montserrat Light"/>
                <a:buChar char="●"/>
              </a:pPr>
              <a:r>
                <a:rPr i="1" lang="en-GB">
                  <a:latin typeface="Montserrat Light"/>
                  <a:ea typeface="Montserrat Light"/>
                  <a:cs typeface="Montserrat Light"/>
                  <a:sym typeface="Montserrat Light"/>
                </a:rPr>
                <a:t>Since the map is calculated so rapidly, we can implement a real time system which updates itself after approximately every 3 sec</a:t>
              </a:r>
              <a:endParaRPr/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-2270550" y="2190575"/>
            <a:ext cx="8520600" cy="1286275"/>
            <a:chOff x="-2270550" y="2190575"/>
            <a:chExt cx="8520600" cy="1286275"/>
          </a:xfrm>
        </p:grpSpPr>
        <p:sp>
          <p:nvSpPr>
            <p:cNvPr id="262" name="Google Shape;262;p34"/>
            <p:cNvSpPr txBox="1"/>
            <p:nvPr/>
          </p:nvSpPr>
          <p:spPr>
            <a:xfrm>
              <a:off x="-2270550" y="2190575"/>
              <a:ext cx="85206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34343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Further Advantages-</a:t>
              </a:r>
              <a:endParaRPr sz="20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63" name="Google Shape;263;p34"/>
            <p:cNvSpPr txBox="1"/>
            <p:nvPr/>
          </p:nvSpPr>
          <p:spPr>
            <a:xfrm>
              <a:off x="465425" y="2947650"/>
              <a:ext cx="57846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Montserrat Light"/>
                <a:buChar char="●"/>
              </a:pPr>
              <a:r>
                <a:rPr i="1" lang="en-GB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values from the microprocessor are sent serially to the host PC using Bluetooth module HC05.</a:t>
              </a:r>
              <a:endParaRPr i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025" y="987802"/>
            <a:ext cx="2893976" cy="350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465425" y="3485125"/>
            <a:ext cx="5784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</a:pPr>
            <a:r>
              <a:rPr i="1"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data is directly read in Python using Pyserial Module</a:t>
            </a:r>
            <a:endParaRPr i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465425" y="4088550"/>
            <a:ext cx="5784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</a:pPr>
            <a:r>
              <a:rPr i="1"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in the same file we can read the data and directly plot the pressure map</a:t>
            </a:r>
            <a:endParaRPr i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25" y="0"/>
            <a:ext cx="4735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2883275" y="0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Pressure heat map of a normal heel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" y="0"/>
            <a:ext cx="49996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" y="0"/>
            <a:ext cx="51175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" y="0"/>
            <a:ext cx="51177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34" y="0"/>
            <a:ext cx="50499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850" y="99400"/>
            <a:ext cx="4783201" cy="49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335450" y="12425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Pressure applied on right metatarsal side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200" y="175600"/>
            <a:ext cx="4360800" cy="50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4783200" y="12425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Pressure applied on left metatarsal side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5174550" y="4845350"/>
            <a:ext cx="357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Callus bone dislocation-clubfoot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" y="0"/>
            <a:ext cx="49996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" y="0"/>
            <a:ext cx="5117550" cy="50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536125" y="-62125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Pressure applied on heel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975" y="111825"/>
            <a:ext cx="4736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4806750" y="0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Pressure applied on proximal phalanx bone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536125" y="4798925"/>
            <a:ext cx="40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Clubfoot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062512"/>
            <a:ext cx="2190750" cy="2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550375" y="3708388"/>
            <a:ext cx="1913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Claw toe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0" y="74050"/>
            <a:ext cx="2009275" cy="2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2482938" y="2744775"/>
            <a:ext cx="2190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Thickening of big  toe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000" y="63488"/>
            <a:ext cx="22288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25" y="1050087"/>
            <a:ext cx="2009275" cy="2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4914775" y="2744775"/>
            <a:ext cx="2190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Hammer toe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7120900" y="3720813"/>
            <a:ext cx="2190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Flat foot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2300" y="3117368"/>
            <a:ext cx="2720213" cy="202613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5067350" y="4770900"/>
            <a:ext cx="1913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Clubfoot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9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321" name="Google Shape;321;p39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9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9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39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5" name="Google Shape;325;p39"/>
          <p:cNvSpPr txBox="1"/>
          <p:nvPr/>
        </p:nvSpPr>
        <p:spPr>
          <a:xfrm>
            <a:off x="-2403325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Fabrication Process</a:t>
            </a:r>
            <a:endParaRPr sz="20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75" y="650275"/>
            <a:ext cx="6277775" cy="4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0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332" name="Google Shape;332;p40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40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40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40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6" name="Google Shape;336;p40"/>
          <p:cNvGrpSpPr/>
          <p:nvPr/>
        </p:nvGrpSpPr>
        <p:grpSpPr>
          <a:xfrm>
            <a:off x="-1103475" y="144488"/>
            <a:ext cx="10089500" cy="1184125"/>
            <a:chOff x="-1086975" y="144488"/>
            <a:chExt cx="10089500" cy="1184125"/>
          </a:xfrm>
        </p:grpSpPr>
        <p:sp>
          <p:nvSpPr>
            <p:cNvPr id="337" name="Google Shape;337;p40"/>
            <p:cNvSpPr txBox="1"/>
            <p:nvPr/>
          </p:nvSpPr>
          <p:spPr>
            <a:xfrm>
              <a:off x="-1086975" y="144488"/>
              <a:ext cx="96705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3333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Goals for the Demo</a:t>
              </a:r>
              <a:endParaRPr sz="2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8" name="Google Shape;338;p40"/>
            <p:cNvSpPr txBox="1"/>
            <p:nvPr/>
          </p:nvSpPr>
          <p:spPr>
            <a:xfrm>
              <a:off x="481925" y="799413"/>
              <a:ext cx="85206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Montserrat Medium"/>
                  <a:ea typeface="Montserrat Medium"/>
                  <a:cs typeface="Montserrat Medium"/>
                  <a:sym typeface="Montserrat Medium"/>
                </a:rPr>
                <a:t>Assured Claims: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39" name="Google Shape;339;p40"/>
          <p:cNvSpPr txBox="1"/>
          <p:nvPr/>
        </p:nvSpPr>
        <p:spPr>
          <a:xfrm>
            <a:off x="465425" y="1357963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i="1" lang="en-GB">
                <a:latin typeface="Montserrat Light"/>
                <a:ea typeface="Montserrat Light"/>
                <a:cs typeface="Montserrat Light"/>
                <a:sym typeface="Montserrat Light"/>
              </a:rPr>
              <a:t>Make a person of weight less than 50 kg stand on the sensor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465425" y="1788250"/>
            <a:ext cx="7740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i="1" lang="en-GB">
                <a:latin typeface="Montserrat Light"/>
                <a:ea typeface="Montserrat Light"/>
                <a:cs typeface="Montserrat Light"/>
                <a:sym typeface="Montserrat Light"/>
              </a:rPr>
              <a:t>Then the pressure sensor values will be processed and sent through the ADC to the host PC via Bluetooth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465425" y="2346863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i="1" lang="en-GB">
                <a:latin typeface="Montserrat Light"/>
                <a:ea typeface="Montserrat Light"/>
                <a:cs typeface="Montserrat Light"/>
                <a:sym typeface="Montserrat Light"/>
              </a:rPr>
              <a:t>Plot the steady state pressure map of the foot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465425" y="2876063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Montserrat Medium"/>
                <a:ea typeface="Montserrat Medium"/>
                <a:cs typeface="Montserrat Medium"/>
                <a:sym typeface="Montserrat Medium"/>
              </a:rPr>
              <a:t>Additional objectives which we will try to attain: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465425" y="3335775"/>
            <a:ext cx="8041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i="1" lang="en-GB">
                <a:latin typeface="Montserrat Light"/>
                <a:ea typeface="Montserrat Light"/>
                <a:cs typeface="Montserrat Light"/>
                <a:sym typeface="Montserrat Light"/>
              </a:rPr>
              <a:t>Implement a real time system which will update the pressure map approximately every 3 seconds via the bluetooth module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idx="4294967295" type="title"/>
          </p:nvPr>
        </p:nvSpPr>
        <p:spPr>
          <a:xfrm>
            <a:off x="245575" y="56387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1"/>
          <p:cNvSpPr txBox="1"/>
          <p:nvPr>
            <p:ph idx="4294967295" type="title"/>
          </p:nvPr>
        </p:nvSpPr>
        <p:spPr>
          <a:xfrm>
            <a:off x="806413" y="33519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Suyash Bagad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41"/>
          <p:cNvSpPr txBox="1"/>
          <p:nvPr>
            <p:ph idx="4294967295" type="title"/>
          </p:nvPr>
        </p:nvSpPr>
        <p:spPr>
          <a:xfrm>
            <a:off x="3494713" y="3534738"/>
            <a:ext cx="2022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Mohak Sahu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1" name="Google Shape;351;p41"/>
          <p:cNvSpPr txBox="1"/>
          <p:nvPr>
            <p:ph idx="4294967295" type="title"/>
          </p:nvPr>
        </p:nvSpPr>
        <p:spPr>
          <a:xfrm>
            <a:off x="6262077" y="33860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Rohan Pathak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825" y="1438738"/>
            <a:ext cx="1775504" cy="1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075" y="1367150"/>
            <a:ext cx="2022300" cy="20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835375" y="44902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 !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835375" y="3814650"/>
            <a:ext cx="196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15D070007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3523675" y="3814650"/>
            <a:ext cx="196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15D070047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6291025" y="3814650"/>
            <a:ext cx="196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15D070006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7338" y="1438775"/>
            <a:ext cx="1869321" cy="18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632325" y="44400"/>
            <a:ext cx="5335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Motivation</a:t>
            </a:r>
            <a:endParaRPr sz="2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3" name="Google Shape;133;p26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134" name="Google Shape;134;p26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6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6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6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" name="Google Shape;138;p26"/>
          <p:cNvSpPr txBox="1"/>
          <p:nvPr/>
        </p:nvSpPr>
        <p:spPr>
          <a:xfrm>
            <a:off x="617825" y="837000"/>
            <a:ext cx="7971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Several foot and palm disorders affecting people with intellectual disabilities and have an impact on their ability to mobilise.</a:t>
            </a:r>
            <a:endParaRPr sz="1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648075" y="1617900"/>
            <a:ext cx="7692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 diagnosis of such disabilities involves the foot-palm pressure-map analysis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94025" y="2265350"/>
            <a:ext cx="7286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Available Technology: Tekscan’s pressure mapping Mat</a:t>
            </a:r>
            <a:endParaRPr sz="1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85725" y="3746050"/>
            <a:ext cx="7347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need of a real-time, portable and wireless, low-cost, low-power and easy-to-use device to map plantar pressure for convenient diagnosis by doctors inspired us to take up this project.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63875" y="2888950"/>
            <a:ext cx="7347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Cost:  $1700 to  $2000, approximately  ₹1,15,000 to  ₹1,36, 000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experience: Constrained mobility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632325" y="-108000"/>
            <a:ext cx="5335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Foot Reflexology Chart </a:t>
            </a:r>
            <a:endParaRPr sz="24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8" name="Google Shape;148;p27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149" name="Google Shape;149;p27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27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7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7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13822"/>
          <a:stretch/>
        </p:blipFill>
        <p:spPr>
          <a:xfrm>
            <a:off x="1927725" y="750525"/>
            <a:ext cx="5467826" cy="36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759000" y="4582125"/>
            <a:ext cx="8000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Reference: “Revisiting reflexology: Concept, evidence, current practice, and practitioner training”</a:t>
            </a:r>
            <a:endParaRPr i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Authors: Nurul Haswani, Embong, Yee Chang Soh,  Long Chiau Ming and Tin Wui Wongc</a:t>
            </a:r>
            <a:endParaRPr i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Journal of Traditional and Complementary Medicine</a:t>
            </a:r>
            <a:endParaRPr i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-2072300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</a:t>
            </a:r>
            <a:r>
              <a:rPr b="1" lang="en-GB" sz="2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8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Diagram</a:t>
            </a:r>
            <a:endParaRPr sz="28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60" name="Google Shape;160;p28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161" name="Google Shape;161;p28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8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8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8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41800"/>
            <a:ext cx="7993800" cy="39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1844575" y="4309500"/>
            <a:ext cx="2301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Signal Conditioning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146475" y="4309500"/>
            <a:ext cx="2301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Transmission Block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6743300" y="4309500"/>
            <a:ext cx="2757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Receiver host Computer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38200" y="4309500"/>
            <a:ext cx="2301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-914700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Schematic Diagram of Signal Conditioning</a:t>
            </a:r>
            <a:endParaRPr sz="2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75" name="Google Shape;175;p29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176" name="Google Shape;176;p29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9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9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9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0" name="Google Shape;180;p29"/>
          <p:cNvGrpSpPr/>
          <p:nvPr/>
        </p:nvGrpSpPr>
        <p:grpSpPr>
          <a:xfrm>
            <a:off x="586200" y="1991750"/>
            <a:ext cx="8267325" cy="2849299"/>
            <a:chOff x="586200" y="1991750"/>
            <a:chExt cx="8267325" cy="2849299"/>
          </a:xfrm>
        </p:grpSpPr>
        <p:pic>
          <p:nvPicPr>
            <p:cNvPr id="181" name="Google Shape;18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9375" y="2548700"/>
              <a:ext cx="4344150" cy="22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9"/>
            <p:cNvPicPr preferRelativeResize="0"/>
            <p:nvPr/>
          </p:nvPicPr>
          <p:blipFill rotWithShape="1">
            <a:blip r:embed="rId4">
              <a:alphaModFix/>
            </a:blip>
            <a:srcRect b="0" l="10265" r="0" t="16485"/>
            <a:stretch/>
          </p:blipFill>
          <p:spPr>
            <a:xfrm>
              <a:off x="586200" y="1991750"/>
              <a:ext cx="3362312" cy="2849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29"/>
          <p:cNvGrpSpPr/>
          <p:nvPr/>
        </p:nvGrpSpPr>
        <p:grpSpPr>
          <a:xfrm>
            <a:off x="465431" y="975013"/>
            <a:ext cx="8621544" cy="719413"/>
            <a:chOff x="465431" y="975013"/>
            <a:chExt cx="8621544" cy="719413"/>
          </a:xfrm>
        </p:grpSpPr>
        <p:grpSp>
          <p:nvGrpSpPr>
            <p:cNvPr id="184" name="Google Shape;184;p29"/>
            <p:cNvGrpSpPr/>
            <p:nvPr/>
          </p:nvGrpSpPr>
          <p:grpSpPr>
            <a:xfrm>
              <a:off x="1671950" y="975013"/>
              <a:ext cx="2436900" cy="719400"/>
              <a:chOff x="1339050" y="975013"/>
              <a:chExt cx="2436900" cy="719400"/>
            </a:xfrm>
          </p:grpSpPr>
          <p:sp>
            <p:nvSpPr>
              <p:cNvPr id="185" name="Google Shape;185;p29"/>
              <p:cNvSpPr/>
              <p:nvPr/>
            </p:nvSpPr>
            <p:spPr>
              <a:xfrm>
                <a:off x="1713000" y="975013"/>
                <a:ext cx="1689000" cy="71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9"/>
              <p:cNvSpPr txBox="1"/>
              <p:nvPr/>
            </p:nvSpPr>
            <p:spPr>
              <a:xfrm>
                <a:off x="1339050" y="1161600"/>
                <a:ext cx="2436900" cy="4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Montserrat"/>
                    <a:ea typeface="Montserrat"/>
                    <a:cs typeface="Montserrat"/>
                    <a:sym typeface="Montserrat"/>
                  </a:rPr>
                  <a:t>Translation Block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87" name="Google Shape;187;p29"/>
            <p:cNvGrpSpPr/>
            <p:nvPr/>
          </p:nvGrpSpPr>
          <p:grpSpPr>
            <a:xfrm>
              <a:off x="4266550" y="975013"/>
              <a:ext cx="2436900" cy="719400"/>
              <a:chOff x="1339050" y="975013"/>
              <a:chExt cx="2436900" cy="719400"/>
            </a:xfrm>
          </p:grpSpPr>
          <p:sp>
            <p:nvSpPr>
              <p:cNvPr id="188" name="Google Shape;188;p29"/>
              <p:cNvSpPr/>
              <p:nvPr/>
            </p:nvSpPr>
            <p:spPr>
              <a:xfrm>
                <a:off x="1713000" y="975013"/>
                <a:ext cx="1689000" cy="71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9"/>
              <p:cNvSpPr txBox="1"/>
              <p:nvPr/>
            </p:nvSpPr>
            <p:spPr>
              <a:xfrm>
                <a:off x="1339050" y="1161600"/>
                <a:ext cx="2436900" cy="4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Montserrat"/>
                    <a:ea typeface="Montserrat"/>
                    <a:cs typeface="Montserrat"/>
                    <a:sym typeface="Montserrat"/>
                  </a:rPr>
                  <a:t>Noise removal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90" name="Google Shape;190;p29"/>
            <p:cNvGrpSpPr/>
            <p:nvPr/>
          </p:nvGrpSpPr>
          <p:grpSpPr>
            <a:xfrm>
              <a:off x="465431" y="975025"/>
              <a:ext cx="1206509" cy="719400"/>
              <a:chOff x="1339050" y="975013"/>
              <a:chExt cx="2436900" cy="719400"/>
            </a:xfrm>
          </p:grpSpPr>
          <p:sp>
            <p:nvSpPr>
              <p:cNvPr id="191" name="Google Shape;191;p29"/>
              <p:cNvSpPr/>
              <p:nvPr/>
            </p:nvSpPr>
            <p:spPr>
              <a:xfrm>
                <a:off x="1713000" y="975013"/>
                <a:ext cx="1689000" cy="71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9"/>
              <p:cNvSpPr txBox="1"/>
              <p:nvPr/>
            </p:nvSpPr>
            <p:spPr>
              <a:xfrm>
                <a:off x="1339050" y="1161600"/>
                <a:ext cx="2436900" cy="4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Montserrat"/>
                    <a:ea typeface="Montserrat"/>
                    <a:cs typeface="Montserrat"/>
                    <a:sym typeface="Montserrat"/>
                  </a:rPr>
                  <a:t>Sensors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93" name="Google Shape;193;p29"/>
            <p:cNvGrpSpPr/>
            <p:nvPr/>
          </p:nvGrpSpPr>
          <p:grpSpPr>
            <a:xfrm>
              <a:off x="6650075" y="975013"/>
              <a:ext cx="2436900" cy="719400"/>
              <a:chOff x="1339050" y="975013"/>
              <a:chExt cx="2436900" cy="719400"/>
            </a:xfrm>
          </p:grpSpPr>
          <p:sp>
            <p:nvSpPr>
              <p:cNvPr id="194" name="Google Shape;194;p29"/>
              <p:cNvSpPr/>
              <p:nvPr/>
            </p:nvSpPr>
            <p:spPr>
              <a:xfrm>
                <a:off x="1713000" y="975013"/>
                <a:ext cx="1689000" cy="71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9"/>
              <p:cNvSpPr txBox="1"/>
              <p:nvPr/>
            </p:nvSpPr>
            <p:spPr>
              <a:xfrm>
                <a:off x="1339050" y="1161600"/>
                <a:ext cx="2436900" cy="4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Montserrat"/>
                    <a:ea typeface="Montserrat"/>
                    <a:cs typeface="Montserrat"/>
                    <a:sym typeface="Montserrat"/>
                  </a:rPr>
                  <a:t>ADC (uC)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196" name="Google Shape;196;p29"/>
            <p:cNvCxnSpPr/>
            <p:nvPr/>
          </p:nvCxnSpPr>
          <p:spPr>
            <a:xfrm>
              <a:off x="1443340" y="1334713"/>
              <a:ext cx="627600" cy="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" name="Google Shape;197;p29"/>
            <p:cNvCxnSpPr/>
            <p:nvPr/>
          </p:nvCxnSpPr>
          <p:spPr>
            <a:xfrm>
              <a:off x="3738590" y="1332613"/>
              <a:ext cx="905700" cy="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8" name="Google Shape;198;p29"/>
            <p:cNvCxnSpPr/>
            <p:nvPr/>
          </p:nvCxnSpPr>
          <p:spPr>
            <a:xfrm>
              <a:off x="6304790" y="1331563"/>
              <a:ext cx="752400" cy="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80825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Calibration of Sensors</a:t>
            </a:r>
            <a:endParaRPr sz="24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04" name="Google Shape;204;p30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205" name="Google Shape;205;p30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30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30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30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6907"/>
          <a:stretch/>
        </p:blipFill>
        <p:spPr>
          <a:xfrm>
            <a:off x="5322675" y="1068950"/>
            <a:ext cx="3230850" cy="30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465425" y="1006700"/>
            <a:ext cx="475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i="1" lang="en-GB">
                <a:latin typeface="Montserrat Light"/>
                <a:ea typeface="Montserrat Light"/>
                <a:cs typeface="Montserrat Light"/>
                <a:sym typeface="Montserrat Light"/>
              </a:rPr>
              <a:t>We used dead weights for calibrating the sensor in steps of  450 grams, from 0 to 8 kgs, followed by unloading.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75" y="1848500"/>
            <a:ext cx="2827977" cy="21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518875" y="4130775"/>
            <a:ext cx="249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Calibration Setup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4581475" y="4308725"/>
            <a:ext cx="47562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Plot of the log(Resistance) VS log(pressure) values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77"/>
            <a:ext cx="9144000" cy="42791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1"/>
          <p:cNvSpPr txBox="1"/>
          <p:nvPr/>
        </p:nvSpPr>
        <p:spPr>
          <a:xfrm>
            <a:off x="3019000" y="111825"/>
            <a:ext cx="3826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Hardware involved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3416575" y="920100"/>
            <a:ext cx="0" cy="152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375" y="-49700"/>
            <a:ext cx="4062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3"/>
          <p:cNvGrpSpPr/>
          <p:nvPr/>
        </p:nvGrpSpPr>
        <p:grpSpPr>
          <a:xfrm>
            <a:off x="465425" y="253525"/>
            <a:ext cx="0" cy="4715900"/>
            <a:chOff x="289400" y="226350"/>
            <a:chExt cx="0" cy="4715900"/>
          </a:xfrm>
        </p:grpSpPr>
        <p:cxnSp>
          <p:nvCxnSpPr>
            <p:cNvPr id="235" name="Google Shape;235;p33"/>
            <p:cNvCxnSpPr/>
            <p:nvPr/>
          </p:nvCxnSpPr>
          <p:spPr>
            <a:xfrm>
              <a:off x="289400" y="2263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636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33"/>
            <p:cNvCxnSpPr/>
            <p:nvPr/>
          </p:nvCxnSpPr>
          <p:spPr>
            <a:xfrm>
              <a:off x="289400" y="14239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14FF6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33"/>
            <p:cNvCxnSpPr/>
            <p:nvPr/>
          </p:nvCxnSpPr>
          <p:spPr>
            <a:xfrm>
              <a:off x="289400" y="25470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33"/>
            <p:cNvCxnSpPr/>
            <p:nvPr/>
          </p:nvCxnSpPr>
          <p:spPr>
            <a:xfrm>
              <a:off x="289400" y="3744650"/>
              <a:ext cx="0" cy="11976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50" y="1241425"/>
            <a:ext cx="3014900" cy="2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03" y="1241426"/>
            <a:ext cx="2903797" cy="222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3"/>
          <p:cNvGrpSpPr/>
          <p:nvPr/>
        </p:nvGrpSpPr>
        <p:grpSpPr>
          <a:xfrm>
            <a:off x="-1686500" y="85625"/>
            <a:ext cx="10672525" cy="1273650"/>
            <a:chOff x="-1686500" y="85625"/>
            <a:chExt cx="10672525" cy="1273650"/>
          </a:xfrm>
        </p:grpSpPr>
        <p:sp>
          <p:nvSpPr>
            <p:cNvPr id="242" name="Google Shape;242;p33"/>
            <p:cNvSpPr txBox="1"/>
            <p:nvPr/>
          </p:nvSpPr>
          <p:spPr>
            <a:xfrm>
              <a:off x="-1686500" y="85625"/>
              <a:ext cx="85206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1828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66666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Initial Approach - </a:t>
              </a:r>
              <a:endParaRPr sz="2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457200" lvl="0" marL="1828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66666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Using Matlab for generating Pressure Map</a:t>
              </a:r>
              <a:endParaRPr sz="2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3" name="Google Shape;243;p33"/>
            <p:cNvSpPr txBox="1"/>
            <p:nvPr/>
          </p:nvSpPr>
          <p:spPr>
            <a:xfrm>
              <a:off x="465425" y="830075"/>
              <a:ext cx="85206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Montserrat Light"/>
                <a:buChar char="●"/>
              </a:pPr>
              <a:r>
                <a:rPr lang="en-GB">
                  <a:solidFill>
                    <a:srgbClr val="6666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Successfully generated a 2D contour as well as a 3D plot from given data</a:t>
              </a:r>
              <a:endParaRPr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44" name="Google Shape;244;p33"/>
          <p:cNvSpPr txBox="1"/>
          <p:nvPr/>
        </p:nvSpPr>
        <p:spPr>
          <a:xfrm>
            <a:off x="623400" y="3331575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Drawbacks</a:t>
            </a:r>
            <a:endParaRPr sz="1800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465425" y="3662888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lang="en-GB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requires around 30 sec to generate the shown two plots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465425" y="4389975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lang="en-GB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read the values from bluetooth we would need to save the data in a file and then read it from the matlab. Hence, inconvenient.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65425" y="3963663"/>
            <a:ext cx="8520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 Light"/>
              <a:buChar char="●"/>
            </a:pPr>
            <a:r>
              <a:rPr lang="en-GB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cannot therefore implement a real time system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